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48" r:id="rId1"/>
  </p:sldMasterIdLst>
  <p:notesMasterIdLst>
    <p:notesMasterId r:id="rId20"/>
  </p:notesMasterIdLst>
  <p:handoutMasterIdLst>
    <p:handoutMasterId r:id="rId21"/>
  </p:handoutMasterIdLst>
  <p:sldIdLst>
    <p:sldId id="509" r:id="rId2"/>
    <p:sldId id="511" r:id="rId3"/>
    <p:sldId id="462" r:id="rId4"/>
    <p:sldId id="507" r:id="rId5"/>
    <p:sldId id="502" r:id="rId6"/>
    <p:sldId id="512" r:id="rId7"/>
    <p:sldId id="516" r:id="rId8"/>
    <p:sldId id="520" r:id="rId9"/>
    <p:sldId id="518" r:id="rId10"/>
    <p:sldId id="519" r:id="rId11"/>
    <p:sldId id="504" r:id="rId12"/>
    <p:sldId id="514" r:id="rId13"/>
    <p:sldId id="521" r:id="rId14"/>
    <p:sldId id="522" r:id="rId15"/>
    <p:sldId id="524" r:id="rId16"/>
    <p:sldId id="525" r:id="rId17"/>
    <p:sldId id="526" r:id="rId18"/>
    <p:sldId id="33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344" autoAdjust="0"/>
    <p:restoredTop sz="94236" autoAdjust="0"/>
  </p:normalViewPr>
  <p:slideViewPr>
    <p:cSldViewPr snapToGrid="0">
      <p:cViewPr varScale="1">
        <p:scale>
          <a:sx n="121" d="100"/>
          <a:sy n="121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288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4B15BD-09CE-432D-811F-584C07CB91C5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2EFC6-0972-4DA1-AD7B-52F7806501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914BE-5D31-45C0-9D8E-9850EC6B920C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0D218-FAEC-4E8E-8693-6AF29FAC6C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5394-B63C-45E7-82E2-45D20898369B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55C5-EE64-46D6-A41D-B9BDC4AFF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5394-B63C-45E7-82E2-45D20898369B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55C5-EE64-46D6-A41D-B9BDC4AFF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5394-B63C-45E7-82E2-45D20898369B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55C5-EE64-46D6-A41D-B9BDC4AFF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0" name="椭圆 3109"/>
          <p:cNvSpPr/>
          <p:nvPr/>
        </p:nvSpPr>
        <p:spPr>
          <a:xfrm>
            <a:off x="684213" y="333375"/>
            <a:ext cx="5905500" cy="5761038"/>
          </a:xfrm>
          <a:prstGeom prst="ellipse">
            <a:avLst/>
          </a:prstGeom>
          <a:gradFill rotWithShape="1">
            <a:gsLst>
              <a:gs pos="0">
                <a:srgbClr val="C0C0C0">
                  <a:tint val="0"/>
                  <a:alpha val="80000"/>
                </a:srgbClr>
              </a:gs>
              <a:gs pos="100000">
                <a:srgbClr val="C0C0C0">
                  <a:alpha val="47999"/>
                </a:srgbClr>
              </a:gs>
            </a:gsLst>
            <a:lin ang="10800000" scaled="1"/>
          </a:grad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3111" name="矩形 3110"/>
          <p:cNvSpPr/>
          <p:nvPr/>
        </p:nvSpPr>
        <p:spPr>
          <a:xfrm>
            <a:off x="0" y="4437065"/>
            <a:ext cx="9144000" cy="1728787"/>
          </a:xfrm>
          <a:prstGeom prst="rect">
            <a:avLst/>
          </a:prstGeom>
          <a:solidFill>
            <a:srgbClr val="5E9CDA"/>
          </a:solid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3112" name="椭圆 3111"/>
          <p:cNvSpPr/>
          <p:nvPr/>
        </p:nvSpPr>
        <p:spPr>
          <a:xfrm>
            <a:off x="971551" y="1628775"/>
            <a:ext cx="3529013" cy="3671888"/>
          </a:xfrm>
          <a:prstGeom prst="ellipse">
            <a:avLst/>
          </a:prstGeom>
          <a:solidFill>
            <a:srgbClr val="93C052"/>
          </a:solidFill>
          <a:ln w="38100">
            <a:solidFill>
              <a:srgbClr val="FFFFFF"/>
            </a:solidFill>
          </a:ln>
          <a:effectLst>
            <a:outerShdw dist="89803" dir="2700000" algn="br" rotWithShape="0">
              <a:srgbClr val="000000">
                <a:alpha val="19000"/>
              </a:srgbClr>
            </a:outerShdw>
          </a:effectLst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3114" name="椭圆 3113"/>
          <p:cNvSpPr/>
          <p:nvPr/>
        </p:nvSpPr>
        <p:spPr>
          <a:xfrm>
            <a:off x="1258889" y="260352"/>
            <a:ext cx="935037" cy="936625"/>
          </a:xfrm>
          <a:prstGeom prst="ellipse">
            <a:avLst/>
          </a:prstGeom>
          <a:solidFill>
            <a:srgbClr val="003399"/>
          </a:solidFill>
          <a:ln w="38100">
            <a:solidFill>
              <a:srgbClr val="FFFFFF"/>
            </a:solidFill>
          </a:ln>
          <a:effectLst>
            <a:outerShdw dist="89803" dir="2700000" algn="br" rotWithShape="0">
              <a:srgbClr val="000000">
                <a:alpha val="19000"/>
              </a:srgbClr>
            </a:outerShdw>
          </a:effectLst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3115" name="椭圆 3114"/>
          <p:cNvSpPr/>
          <p:nvPr/>
        </p:nvSpPr>
        <p:spPr>
          <a:xfrm>
            <a:off x="4211639" y="2636838"/>
            <a:ext cx="1223962" cy="1223962"/>
          </a:xfrm>
          <a:prstGeom prst="ellipse">
            <a:avLst/>
          </a:prstGeom>
          <a:solidFill>
            <a:srgbClr val="1BABE5">
              <a:alpha val="10000"/>
            </a:srgbClr>
          </a:solid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3076" name="日期占位符 3075"/>
          <p:cNvSpPr>
            <a:spLocks noGrp="1"/>
          </p:cNvSpPr>
          <p:nvPr>
            <p:ph type="dt" sz="half" idx="2"/>
          </p:nvPr>
        </p:nvSpPr>
        <p:spPr>
          <a:xfrm>
            <a:off x="3581400" y="6400802"/>
            <a:ext cx="2209800" cy="244475"/>
          </a:xfrm>
          <a:noFill/>
          <a:ln>
            <a:noFill/>
          </a:ln>
        </p:spPr>
        <p:txBody>
          <a:bodyPr/>
          <a:lstStyle/>
          <a:p>
            <a:pPr algn="ctr"/>
            <a:fld id="{12FF1C42-D199-4076-1001-587298610EC3}" type="datetime15">
              <a:rPr lang="zh-CN" altLang="en-US" sz="1200" dirty="0">
                <a:ea typeface="宋体" panose="02010600030101010101" pitchFamily="2" charset="-122"/>
              </a:rPr>
              <a:pPr algn="ctr"/>
              <a:t>15</a:t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3077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5934076" y="6391277"/>
            <a:ext cx="1933575" cy="244475"/>
          </a:xfrm>
          <a:noFill/>
          <a:ln>
            <a:noFill/>
          </a:ln>
        </p:spPr>
        <p:txBody>
          <a:bodyPr/>
          <a:lstStyle/>
          <a:p>
            <a:pPr algn="r"/>
            <a:endParaRPr lang="en-US" altLang="zh-CN" sz="1200" b="1" i="1" dirty="0">
              <a:solidFill>
                <a:srgbClr val="003399"/>
              </a:solidFill>
              <a:ea typeface="宋体" panose="02010600030101010101" pitchFamily="2" charset="-122"/>
            </a:endParaRPr>
          </a:p>
        </p:txBody>
      </p:sp>
      <p:sp>
        <p:nvSpPr>
          <p:cNvPr id="3078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381000" y="6400802"/>
            <a:ext cx="2133600" cy="244475"/>
          </a:xfrm>
          <a:noFill/>
          <a:ln>
            <a:noFill/>
          </a:ln>
        </p:spPr>
        <p:txBody>
          <a:bodyPr/>
          <a:lstStyle/>
          <a:p>
            <a:fld id="{12FF1C42-D199-4078-1001-587298610EC3}" type="slidenum">
              <a:rPr lang="zh-CN" altLang="en-US" sz="1200" dirty="0">
                <a:ea typeface="宋体" panose="02010600030101010101" pitchFamily="2" charset="-122"/>
              </a:rPr>
              <a:pPr/>
              <a:t>‹#›</a:t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3074" name="标题 3073"/>
          <p:cNvSpPr>
            <a:spLocks noGrp="1"/>
          </p:cNvSpPr>
          <p:nvPr>
            <p:ph type="ctrTitle" idx="4294967295"/>
          </p:nvPr>
        </p:nvSpPr>
        <p:spPr>
          <a:xfrm>
            <a:off x="4267200" y="1219200"/>
            <a:ext cx="4495800" cy="1752600"/>
          </a:xfrm>
          <a:noFill/>
          <a:ln>
            <a:noFill/>
          </a:ln>
          <a:effectLst/>
        </p:spPr>
        <p:txBody>
          <a:bodyPr anchor="ctr"/>
          <a:lstStyle>
            <a:lvl1pPr algn="r">
              <a:defRPr sz="4800">
                <a:solidFill>
                  <a:srgbClr val="003399"/>
                </a:solidFill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</p:nvPr>
        </p:nvSpPr>
        <p:spPr>
          <a:xfrm>
            <a:off x="685800" y="5486400"/>
            <a:ext cx="7620000" cy="304800"/>
          </a:xfrm>
          <a:noFill/>
          <a:ln>
            <a:noFill/>
          </a:ln>
        </p:spPr>
        <p:txBody>
          <a:bodyPr/>
          <a:lstStyle>
            <a:lvl1pPr marL="0" algn="ctr">
              <a:buNone/>
              <a:defRPr sz="2000">
                <a:solidFill>
                  <a:srgbClr val="FFFFFF"/>
                </a:solidFill>
              </a:defRPr>
            </a:lvl1pPr>
            <a:lvl2pPr marL="457200" algn="ctr">
              <a:buNone/>
              <a:defRPr sz="2000">
                <a:solidFill>
                  <a:srgbClr val="FFFFFF"/>
                </a:solidFill>
              </a:defRPr>
            </a:lvl2pPr>
            <a:lvl3pPr marL="914400" algn="ctr">
              <a:buNone/>
              <a:defRPr sz="2000">
                <a:solidFill>
                  <a:srgbClr val="FFFFFF"/>
                </a:solidFill>
              </a:defRPr>
            </a:lvl3pPr>
            <a:lvl4pPr marL="1371600" algn="ctr">
              <a:buNone/>
              <a:defRPr sz="2000">
                <a:solidFill>
                  <a:srgbClr val="FFFFFF"/>
                </a:solidFill>
              </a:defRPr>
            </a:lvl4pPr>
            <a:lvl5pPr marL="1828800" algn="ctr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zh-CN" altLang="en-US" dirty="0"/>
              <a:t>单击此处编辑母版副标题样式</a:t>
            </a:r>
          </a:p>
        </p:txBody>
      </p:sp>
      <p:sp>
        <p:nvSpPr>
          <p:cNvPr id="3121" name="椭圆 3120"/>
          <p:cNvSpPr/>
          <p:nvPr/>
        </p:nvSpPr>
        <p:spPr>
          <a:xfrm>
            <a:off x="993776" y="1651002"/>
            <a:ext cx="3490913" cy="3629025"/>
          </a:xfrm>
          <a:prstGeom prst="ellipse">
            <a:avLst/>
          </a:prstGeom>
          <a:blipFill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3122" name="椭圆 3121"/>
          <p:cNvSpPr/>
          <p:nvPr/>
        </p:nvSpPr>
        <p:spPr>
          <a:xfrm>
            <a:off x="1276351" y="277813"/>
            <a:ext cx="900113" cy="900112"/>
          </a:xfrm>
          <a:prstGeom prst="ellipse">
            <a:avLst/>
          </a:prstGeom>
          <a:blipFill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3116" name="椭圆 3115"/>
          <p:cNvSpPr/>
          <p:nvPr/>
        </p:nvSpPr>
        <p:spPr>
          <a:xfrm>
            <a:off x="3856039" y="3500440"/>
            <a:ext cx="1582737" cy="1582737"/>
          </a:xfrm>
          <a:prstGeom prst="ellipse">
            <a:avLst/>
          </a:prstGeom>
          <a:solidFill>
            <a:srgbClr val="855ADA"/>
          </a:solidFill>
          <a:ln w="38100">
            <a:solidFill>
              <a:srgbClr val="FFFFFF"/>
            </a:solidFill>
          </a:ln>
          <a:effectLst>
            <a:outerShdw dist="89803" dir="2700000" algn="b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pPr algn="ctr"/>
            <a:endParaRPr lang="zh-CN" altLang="en-US" sz="1800" b="1" dirty="0">
              <a:ea typeface="宋体" panose="02010600030101010101" pitchFamily="2" charset="-122"/>
            </a:endParaRPr>
          </a:p>
        </p:txBody>
      </p:sp>
      <p:sp>
        <p:nvSpPr>
          <p:cNvPr id="3123" name="椭圆 3122"/>
          <p:cNvSpPr/>
          <p:nvPr/>
        </p:nvSpPr>
        <p:spPr>
          <a:xfrm>
            <a:off x="3881438" y="3521075"/>
            <a:ext cx="1533525" cy="1543050"/>
          </a:xfrm>
          <a:prstGeom prst="ellipse">
            <a:avLst/>
          </a:prstGeom>
          <a:blipFill rotWithShape="1">
            <a:blip r:embed="rId4" cstate="print"/>
            <a:srcRect/>
            <a:stretch>
              <a:fillRect/>
            </a:stretch>
          </a:blip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3113" name="椭圆 3112"/>
          <p:cNvSpPr/>
          <p:nvPr/>
        </p:nvSpPr>
        <p:spPr>
          <a:xfrm>
            <a:off x="323851" y="1268413"/>
            <a:ext cx="1438275" cy="1511300"/>
          </a:xfrm>
          <a:prstGeom prst="ellipse">
            <a:avLst/>
          </a:prstGeom>
          <a:solidFill>
            <a:srgbClr val="855ADA"/>
          </a:solidFill>
          <a:ln w="38100">
            <a:solidFill>
              <a:srgbClr val="FFFFFF"/>
            </a:solidFill>
          </a:ln>
          <a:effectLst>
            <a:outerShdw dist="89803" dir="2700000" algn="br" rotWithShape="0">
              <a:srgbClr val="000000">
                <a:alpha val="19000"/>
              </a:srgbClr>
            </a:outerShdw>
          </a:effectLst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3124" name="椭圆 3123"/>
          <p:cNvSpPr/>
          <p:nvPr/>
        </p:nvSpPr>
        <p:spPr>
          <a:xfrm>
            <a:off x="330200" y="1287465"/>
            <a:ext cx="1419225" cy="1462087"/>
          </a:xfrm>
          <a:prstGeom prst="ellipse">
            <a:avLst/>
          </a:prstGeom>
          <a:blipFill rotWithShape="1">
            <a:blip r:embed="rId5" cstate="print"/>
            <a:srcRect/>
            <a:stretch>
              <a:fillRect/>
            </a:stretch>
          </a:blip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33245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05677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5394-B63C-45E7-82E2-45D20898369B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55C5-EE64-46D6-A41D-B9BDC4AFF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5394-B63C-45E7-82E2-45D20898369B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55C5-EE64-46D6-A41D-B9BDC4AFF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5394-B63C-45E7-82E2-45D20898369B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55C5-EE64-46D6-A41D-B9BDC4AFF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5394-B63C-45E7-82E2-45D20898369B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55C5-EE64-46D6-A41D-B9BDC4AFF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5394-B63C-45E7-82E2-45D20898369B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55C5-EE64-46D6-A41D-B9BDC4AFF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5394-B63C-45E7-82E2-45D20898369B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55C5-EE64-46D6-A41D-B9BDC4AFF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5394-B63C-45E7-82E2-45D20898369B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55C5-EE64-46D6-A41D-B9BDC4AFF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5394-B63C-45E7-82E2-45D20898369B}" type="datetimeFigureOut">
              <a:rPr lang="zh-CN" altLang="en-US" smtClean="0"/>
              <a:pPr/>
              <a:t>2021/3/28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55C5-EE64-46D6-A41D-B9BDC4AFF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椭圆 1128"/>
          <p:cNvSpPr/>
          <p:nvPr/>
        </p:nvSpPr>
        <p:spPr>
          <a:xfrm>
            <a:off x="179389" y="0"/>
            <a:ext cx="6804025" cy="6858000"/>
          </a:xfrm>
          <a:prstGeom prst="ellipse">
            <a:avLst/>
          </a:prstGeom>
          <a:gradFill rotWithShape="1">
            <a:gsLst>
              <a:gs pos="0">
                <a:srgbClr val="C0C0C0">
                  <a:tint val="0"/>
                  <a:alpha val="0"/>
                </a:srgbClr>
              </a:gs>
              <a:gs pos="100000">
                <a:srgbClr val="C0C0C0">
                  <a:alpha val="44000"/>
                </a:srgbClr>
              </a:gs>
            </a:gsLst>
            <a:lin ang="10800000" scaled="1"/>
          </a:grad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1130" name="矩形 1129"/>
          <p:cNvSpPr/>
          <p:nvPr/>
        </p:nvSpPr>
        <p:spPr>
          <a:xfrm>
            <a:off x="0" y="549275"/>
            <a:ext cx="9144000" cy="935038"/>
          </a:xfrm>
          <a:prstGeom prst="rect">
            <a:avLst/>
          </a:prstGeom>
          <a:solidFill>
            <a:srgbClr val="5E9CDA"/>
          </a:solid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1131" name="椭圆 1130"/>
          <p:cNvSpPr/>
          <p:nvPr/>
        </p:nvSpPr>
        <p:spPr>
          <a:xfrm>
            <a:off x="1116014" y="58739"/>
            <a:ext cx="865187" cy="892175"/>
          </a:xfrm>
          <a:prstGeom prst="ellipse">
            <a:avLst/>
          </a:prstGeom>
          <a:solidFill>
            <a:srgbClr val="93C052"/>
          </a:solidFill>
          <a:ln w="38100">
            <a:solidFill>
              <a:srgbClr val="FFFFFF"/>
            </a:solidFill>
          </a:ln>
          <a:effectLst>
            <a:outerShdw dist="89803" dir="2700000" algn="br" rotWithShape="0">
              <a:srgbClr val="000000">
                <a:alpha val="19000"/>
              </a:srgbClr>
            </a:outerShdw>
          </a:effectLst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1132" name="椭圆 1131"/>
          <p:cNvSpPr/>
          <p:nvPr/>
        </p:nvSpPr>
        <p:spPr>
          <a:xfrm>
            <a:off x="8101013" y="106363"/>
            <a:ext cx="790575" cy="830262"/>
          </a:xfrm>
          <a:prstGeom prst="ellipse">
            <a:avLst/>
          </a:prstGeom>
          <a:solidFill>
            <a:srgbClr val="003399"/>
          </a:solidFill>
          <a:ln w="38100">
            <a:solidFill>
              <a:srgbClr val="FFFFFF"/>
            </a:solidFill>
          </a:ln>
          <a:effectLst>
            <a:outerShdw dist="89803" dir="2700000" algn="br" rotWithShape="0">
              <a:srgbClr val="000000">
                <a:alpha val="19000"/>
              </a:srgbClr>
            </a:outerShdw>
          </a:effectLst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68314" y="1700213"/>
            <a:ext cx="8267699" cy="4648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3"/>
            <a:r>
              <a:rPr lang="zh-CN" altLang="en-US" dirty="0"/>
              <a:t>第五级</a:t>
            </a: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6553200" y="6553202"/>
            <a:ext cx="2133600" cy="24447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/>
            <a:endParaRPr lang="en-US" altLang="zh-CN" sz="1000" dirty="0">
              <a:ea typeface="宋体" panose="02010600030101010101" pitchFamily="2" charset="-122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4191000" y="6534150"/>
            <a:ext cx="838200" cy="26193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fld id="{12FF1C42-D199-2030-1000-587298610EC3}" type="slidenum">
              <a:rPr lang="zh-CN" altLang="en-US" sz="1000" dirty="0">
                <a:ea typeface="宋体" panose="02010600030101010101" pitchFamily="2" charset="-122"/>
              </a:rPr>
              <a:pPr algn="ctr"/>
              <a:t>‹#›</a:t>
            </a:fld>
            <a:endParaRPr lang="zh-CN" altLang="en-US" sz="1000" dirty="0">
              <a:ea typeface="宋体" panose="02010600030101010101" pitchFamily="2" charset="-122"/>
            </a:endParaRPr>
          </a:p>
        </p:txBody>
      </p:sp>
      <p:sp>
        <p:nvSpPr>
          <p:cNvPr id="1026" name="标题 1025"/>
          <p:cNvSpPr>
            <a:spLocks noGrp="1"/>
          </p:cNvSpPr>
          <p:nvPr>
            <p:ph type="title" idx="4294967295"/>
          </p:nvPr>
        </p:nvSpPr>
        <p:spPr>
          <a:xfrm>
            <a:off x="2057400" y="609602"/>
            <a:ext cx="6019800" cy="4873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381000" y="6534150"/>
            <a:ext cx="1905000" cy="26193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fld id="{12FF1C42-D199-2028-1000-587298610EC3}" type="datetime15">
              <a:rPr lang="zh-CN" altLang="en-US" sz="1000" dirty="0">
                <a:ea typeface="宋体" panose="02010600030101010101" pitchFamily="2" charset="-122"/>
              </a:rPr>
              <a:pPr/>
              <a:t>15</a:t>
            </a:fld>
            <a:endParaRPr lang="zh-CN" altLang="en-US" sz="1000" dirty="0">
              <a:ea typeface="宋体" panose="02010600030101010101" pitchFamily="2" charset="-122"/>
            </a:endParaRPr>
          </a:p>
        </p:txBody>
      </p:sp>
      <p:sp>
        <p:nvSpPr>
          <p:cNvPr id="1135" name="椭圆 1134"/>
          <p:cNvSpPr/>
          <p:nvPr/>
        </p:nvSpPr>
        <p:spPr>
          <a:xfrm>
            <a:off x="1133476" y="76200"/>
            <a:ext cx="828675" cy="857250"/>
          </a:xfrm>
          <a:prstGeom prst="ellipse">
            <a:avLst/>
          </a:prstGeom>
          <a:blipFill rotWithShape="1">
            <a:blip r:embed="rId16" cstate="print"/>
            <a:srcRect/>
            <a:stretch>
              <a:fillRect/>
            </a:stretch>
          </a:blip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1133" name="椭圆 1132"/>
          <p:cNvSpPr/>
          <p:nvPr/>
        </p:nvSpPr>
        <p:spPr>
          <a:xfrm>
            <a:off x="179389" y="333376"/>
            <a:ext cx="1152525" cy="1223963"/>
          </a:xfrm>
          <a:prstGeom prst="ellipse">
            <a:avLst/>
          </a:prstGeom>
          <a:solidFill>
            <a:srgbClr val="855ADA"/>
          </a:solidFill>
          <a:ln w="38100">
            <a:solidFill>
              <a:srgbClr val="FFFFFF"/>
            </a:solidFill>
          </a:ln>
          <a:effectLst>
            <a:outerShdw dist="89803" dir="2700000" algn="br" rotWithShape="0">
              <a:srgbClr val="000000">
                <a:alpha val="19000"/>
              </a:srgbClr>
            </a:outerShdw>
          </a:effectLst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1134" name="椭圆 1133"/>
          <p:cNvSpPr/>
          <p:nvPr/>
        </p:nvSpPr>
        <p:spPr>
          <a:xfrm>
            <a:off x="190501" y="352426"/>
            <a:ext cx="1128713" cy="1185863"/>
          </a:xfrm>
          <a:prstGeom prst="ellipse">
            <a:avLst/>
          </a:prstGeom>
          <a:blipFill rotWithShape="1">
            <a:blip r:embed="rId17" cstate="print"/>
            <a:srcRect/>
            <a:stretch>
              <a:fillRect/>
            </a:stretch>
          </a:blip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  <p:sp>
        <p:nvSpPr>
          <p:cNvPr id="1136" name="椭圆 1135"/>
          <p:cNvSpPr/>
          <p:nvPr/>
        </p:nvSpPr>
        <p:spPr>
          <a:xfrm>
            <a:off x="8120064" y="123825"/>
            <a:ext cx="757237" cy="795338"/>
          </a:xfrm>
          <a:prstGeom prst="ellipse">
            <a:avLst/>
          </a:prstGeom>
          <a:blipFill rotWithShape="1">
            <a:blip r:embed="rId18" cstate="print"/>
            <a:srcRect/>
            <a:stretch>
              <a:fillRect/>
            </a:stretch>
          </a:blip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 sz="180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1" r:id="rId12"/>
    <p:sldLayoutId id="2147483779" r:id="rId13"/>
    <p:sldLayoutId id="2147483786" r:id="rId14"/>
  </p:sldLayoutIdLst>
  <p:txStyles>
    <p:titleStyle>
      <a:lvl1pPr marL="0" indent="0" algn="ctr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1">
          <a:solidFill>
            <a:srgbClr val="FFFFFF"/>
          </a:solidFill>
          <a:latin typeface="Arial" panose="020B0604020202020204" pitchFamily="34" charset="0"/>
        </a:defRPr>
      </a:lvl1pPr>
    </p:titleStyle>
    <p:bodyStyle>
      <a:lvl1pPr marL="342900" indent="-342900" algn="l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3399"/>
        </a:buClr>
        <a:buFont typeface="Wingdings" panose="05000000000000000000" pitchFamily="2" charset="2"/>
        <a:buChar char="v"/>
        <a:defRPr sz="2400">
          <a:solidFill>
            <a:srgbClr val="000000"/>
          </a:solidFill>
          <a:latin typeface="Arial" panose="020B0604020202020204" pitchFamily="34" charset="0"/>
        </a:defRPr>
      </a:lvl1pPr>
      <a:lvl2pPr marL="742950" indent="-285750" algn="l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>
          <a:srgbClr val="5E9CDA"/>
        </a:buClr>
        <a:buFont typeface="Wingdings" panose="05000000000000000000" pitchFamily="2" charset="2"/>
        <a:buChar char="§"/>
        <a:defRPr sz="2200">
          <a:solidFill>
            <a:srgbClr val="000000"/>
          </a:solidFill>
          <a:latin typeface="Arial" panose="020B0604020202020204" pitchFamily="34" charset="0"/>
        </a:defRPr>
      </a:lvl2pPr>
      <a:lvl3pPr marL="1143000" indent="-228600" algn="l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>
          <a:srgbClr val="93C052"/>
        </a:buClr>
        <a:buChar char="•"/>
        <a:defRPr sz="1800">
          <a:solidFill>
            <a:srgbClr val="000000"/>
          </a:solidFill>
          <a:latin typeface="Arial" panose="020B0604020202020204" pitchFamily="34" charset="0"/>
        </a:defRPr>
      </a:lvl3pPr>
      <a:lvl4pPr marL="1600200" indent="-228600" algn="l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600">
          <a:solidFill>
            <a:srgbClr val="000000"/>
          </a:solidFill>
          <a:latin typeface="Arial" panose="020B0604020202020204" pitchFamily="34" charset="0"/>
        </a:defRPr>
      </a:lvl4pPr>
      <a:lvl5pPr marL="2057400" indent="-228600" algn="l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Arial" panose="020B0604020202020204" pitchFamily="34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30000"/>
        </a:spcBef>
        <a:spcAft>
          <a:spcPct val="0"/>
        </a:spcAft>
        <a:buNone/>
        <a:defRPr sz="1200">
          <a:solidFill>
            <a:srgbClr val="000000"/>
          </a:solidFill>
          <a:latin typeface="Arial" panose="020B0604020202020204" pitchFamily="34" charset="0"/>
        </a:defRPr>
      </a:lvl1pPr>
      <a:lvl2pPr marL="457200" indent="0" algn="l" rtl="0" eaLnBrk="1" fontAlgn="base" hangingPunct="1">
        <a:lnSpc>
          <a:spcPct val="100000"/>
        </a:lnSpc>
        <a:spcBef>
          <a:spcPct val="30000"/>
        </a:spcBef>
        <a:spcAft>
          <a:spcPct val="0"/>
        </a:spcAft>
        <a:buNone/>
        <a:defRPr sz="1200">
          <a:solidFill>
            <a:srgbClr val="000000"/>
          </a:solidFill>
          <a:latin typeface="Arial" panose="020B0604020202020204" pitchFamily="34" charset="0"/>
        </a:defRPr>
      </a:lvl2pPr>
      <a:lvl3pPr marL="914400" indent="0" algn="l" rtl="0" eaLnBrk="1" fontAlgn="base" hangingPunct="1">
        <a:lnSpc>
          <a:spcPct val="100000"/>
        </a:lnSpc>
        <a:spcBef>
          <a:spcPct val="30000"/>
        </a:spcBef>
        <a:spcAft>
          <a:spcPct val="0"/>
        </a:spcAft>
        <a:buNone/>
        <a:defRPr sz="1200">
          <a:solidFill>
            <a:srgbClr val="000000"/>
          </a:solidFill>
          <a:latin typeface="Arial" panose="020B0604020202020204" pitchFamily="34" charset="0"/>
        </a:defRPr>
      </a:lvl3pPr>
      <a:lvl4pPr marL="1371600" indent="0" algn="l" rtl="0" eaLnBrk="1" fontAlgn="base" hangingPunct="1">
        <a:lnSpc>
          <a:spcPct val="100000"/>
        </a:lnSpc>
        <a:spcBef>
          <a:spcPct val="30000"/>
        </a:spcBef>
        <a:spcAft>
          <a:spcPct val="0"/>
        </a:spcAft>
        <a:buNone/>
        <a:defRPr sz="1200">
          <a:solidFill>
            <a:srgbClr val="000000"/>
          </a:solidFill>
          <a:latin typeface="Arial" panose="020B0604020202020204" pitchFamily="34" charset="0"/>
        </a:defRPr>
      </a:lvl4pPr>
      <a:lvl5pPr marL="1828800" indent="0" algn="l" rtl="0" eaLnBrk="1" fontAlgn="base" hangingPunct="1">
        <a:lnSpc>
          <a:spcPct val="100000"/>
        </a:lnSpc>
        <a:spcBef>
          <a:spcPct val="30000"/>
        </a:spcBef>
        <a:spcAft>
          <a:spcPct val="0"/>
        </a:spcAft>
        <a:buNone/>
        <a:defRPr sz="1200">
          <a:solidFill>
            <a:srgbClr val="000000"/>
          </a:solidFill>
          <a:latin typeface="Arial" panose="020B0604020202020204" pitchFamily="34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&#26446;&#26032;&#22478;-&#29677;&#20027;&#20219;&#26376;&#20363;&#20250;.pp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9754" y="2225993"/>
            <a:ext cx="8267699" cy="2346007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>
              <a:buNone/>
            </a:pPr>
            <a:r>
              <a:rPr lang="zh-CN" altLang="en-US" sz="54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心理危机干预制度解读</a:t>
            </a:r>
            <a:endParaRPr lang="en-US" altLang="zh-CN" sz="5400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algn="ctr">
              <a:buNone/>
            </a:pPr>
            <a:endParaRPr lang="en-US" altLang="zh-CN" sz="2800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algn="ctr"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心理咨询与生涯规划指导中心  郑延凤</a:t>
            </a:r>
            <a:endParaRPr lang="zh-CN" altLang="en-US" sz="28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274320" y="1783080"/>
            <a:ext cx="8629650" cy="3063240"/>
          </a:xfrm>
          <a:blipFill>
            <a:blip r:embed="rId2" cstate="print"/>
            <a:tile tx="0" ty="0" sx="100000" sy="100000" flip="none" algn="tl"/>
          </a:blipFill>
          <a:ln w="19050"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numCol="2">
            <a:noAutofit/>
          </a:bodyPr>
          <a:lstStyle/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有自杀未遂史或自杀企图与计划者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有自残或自伤行为者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曾患抑郁症及尚在治疗者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曾有妄想或其他精神病症状者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人格偏执者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情绪长期低落不与人往来者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有生理缺陷或长期患病者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极贫困者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endParaRPr lang="zh-CN" altLang="en-US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学习压力大，自己无法有效调整者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近期丧亲者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极度自卑或自感生活能力低下者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人际关系长期不良者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亲子冲突严重者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有特异体质者</a:t>
            </a:r>
          </a:p>
          <a:p>
            <a:r>
              <a:rPr lang="en-US" altLang="zh-CN" sz="1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……</a:t>
            </a:r>
            <a:endParaRPr lang="zh-CN" altLang="en-US" sz="18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en-US" sz="18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/>
            </a:r>
            <a:br>
              <a:rPr lang="zh-CN" altLang="en-US" sz="18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</a:br>
            <a:endParaRPr lang="en-US" altLang="zh-CN" sz="1800" b="1" dirty="0" smtClean="0">
              <a:solidFill>
                <a:srgbClr val="0066FF"/>
              </a:solidFill>
              <a:latin typeface="隶书" pitchFamily="49" charset="-122"/>
              <a:ea typeface="隶书" pitchFamily="49" charset="-122"/>
            </a:endParaRPr>
          </a:p>
          <a:p>
            <a:endParaRPr lang="zh-CN" altLang="en-US" sz="4000" dirty="0" smtClean="0"/>
          </a:p>
          <a:p>
            <a:endParaRPr lang="zh-CN" altLang="en-US" sz="4000" dirty="0" smtClean="0"/>
          </a:p>
          <a:p>
            <a:pPr marL="457200" indent="-457200" fontAlgn="auto">
              <a:buNone/>
            </a:pPr>
            <a:endParaRPr lang="zh-CN" altLang="en-US" sz="4000" b="1" noProof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2880" y="674758"/>
            <a:ext cx="92925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4">
              <a:spcBef>
                <a:spcPct val="0"/>
              </a:spcBef>
            </a:pPr>
            <a:r>
              <a:rPr lang="zh-CN" altLang="en-US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宋体" pitchFamily="2" charset="-122"/>
              </a:rPr>
              <a:t>二、重点关注学生类型</a:t>
            </a:r>
          </a:p>
          <a:p>
            <a:pPr marL="1714500" lvl="4">
              <a:spcBef>
                <a:spcPct val="0"/>
              </a:spcBef>
            </a:pPr>
            <a:endParaRPr lang="en-US" altLang="zh-CN" sz="3600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宋体" pitchFamily="2" charset="-122"/>
            </a:endParaRPr>
          </a:p>
          <a:p>
            <a:pPr marL="1714500" lvl="4" indent="0">
              <a:spcBef>
                <a:spcPct val="0"/>
              </a:spcBef>
            </a:pPr>
            <a:endParaRPr lang="zh-CN" altLang="en-US" sz="4800" dirty="0" smtClean="0">
              <a:solidFill>
                <a:srgbClr val="FF0000"/>
              </a:solidFill>
              <a:latin typeface="华文新魏" pitchFamily="2" charset="-122"/>
              <a:ea typeface="华文新魏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834390" y="1760220"/>
            <a:ext cx="7886700" cy="3554730"/>
          </a:xfrm>
          <a:blipFill>
            <a:blip r:embed="rId2" cstate="print"/>
            <a:tile tx="0" ty="0" sx="100000" sy="100000" flip="none" algn="tl"/>
          </a:blipFill>
          <a:ln w="19050"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与学生谈心谈话：</a:t>
            </a:r>
            <a:endParaRPr lang="en-US" altLang="zh-CN" sz="28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marL="0" indent="0"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  班主任、任课教师主要结合平时教学，观察学生的课堂表现，了解学生的情况，有针对性的与学生谈话，特殊问题及时与心理老师沟通。</a:t>
            </a: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家校沟通：</a:t>
            </a:r>
            <a:endParaRPr lang="en-US" altLang="zh-CN" sz="28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marL="0" indent="0"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  班主任应积极与家长联系，了解学生的家庭生活状况，近期是否有特殊事件影响孩子等，确定需重点关注的学生。</a:t>
            </a:r>
            <a:endParaRPr lang="en-US" altLang="zh-CN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查阅学生相关档案。</a:t>
            </a:r>
          </a:p>
          <a:p>
            <a:endParaRPr lang="en-US" altLang="zh-CN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>
              <a:buNone/>
            </a:pPr>
            <a:r>
              <a:rPr lang="zh-CN" altLang="en-US" sz="2000" dirty="0" smtClean="0"/>
              <a:t/>
            </a:r>
            <a:br>
              <a:rPr lang="zh-CN" altLang="en-US" sz="2000" dirty="0" smtClean="0"/>
            </a:br>
            <a:endParaRPr lang="en-US" altLang="zh-CN" sz="2000" dirty="0" smtClean="0">
              <a:latin typeface="隶书" pitchFamily="49" charset="-122"/>
              <a:ea typeface="隶书" pitchFamily="49" charset="-122"/>
            </a:endParaRPr>
          </a:p>
          <a:p>
            <a:endParaRPr lang="zh-CN" altLang="en-US" sz="4000" dirty="0" smtClean="0"/>
          </a:p>
          <a:p>
            <a:endParaRPr lang="zh-CN" altLang="en-US" sz="4000" dirty="0" smtClean="0"/>
          </a:p>
          <a:p>
            <a:pPr marL="457200" indent="-457200" fontAlgn="auto">
              <a:buNone/>
            </a:pPr>
            <a:endParaRPr lang="zh-CN" altLang="en-US" sz="4000" b="1" noProof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365760" y="869068"/>
            <a:ext cx="87096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4">
              <a:spcBef>
                <a:spcPct val="0"/>
              </a:spcBef>
            </a:pPr>
            <a:r>
              <a:rPr lang="zh-CN" altLang="en-US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宋体" pitchFamily="2" charset="-122"/>
              </a:rPr>
              <a:t>三、班主任后续工作</a:t>
            </a:r>
            <a:endParaRPr lang="en-US" altLang="zh-CN" sz="3600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宋体" pitchFamily="2" charset="-122"/>
            </a:endParaRPr>
          </a:p>
          <a:p>
            <a:pPr marL="1714500" lvl="4" indent="0">
              <a:spcBef>
                <a:spcPct val="0"/>
              </a:spcBef>
            </a:pPr>
            <a:endParaRPr lang="zh-CN" altLang="en-US" sz="4800" dirty="0" smtClean="0">
              <a:solidFill>
                <a:srgbClr val="FF0000"/>
              </a:solidFill>
              <a:latin typeface="华文新魏" pitchFamily="2" charset="-122"/>
              <a:ea typeface="华文新魏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0" y="1463040"/>
            <a:ext cx="9144000" cy="5394960"/>
          </a:xfrm>
          <a:blipFill>
            <a:blip r:embed="rId2" cstate="print"/>
            <a:tile tx="0" ty="0" sx="100000" sy="100000" flip="none" algn="tl"/>
          </a:blipFill>
          <a:ln w="19050"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720000"/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把课讲好：主业不能丢</a:t>
            </a:r>
            <a:endParaRPr lang="en-US" altLang="zh-CN" sz="28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marL="720000"/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建</a:t>
            </a:r>
            <a:r>
              <a:rPr lang="zh-CN" altLang="zh-CN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立良好的</a:t>
            </a:r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师生</a:t>
            </a:r>
            <a:r>
              <a:rPr lang="zh-CN" altLang="zh-CN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关系是</a:t>
            </a:r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做好工作的核心</a:t>
            </a:r>
            <a:r>
              <a:rPr lang="zh-CN" altLang="zh-CN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。</a:t>
            </a:r>
          </a:p>
          <a:p>
            <a:pPr marL="720000">
              <a:buNone/>
            </a:pP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   尊重：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完整接纳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一视同仁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以礼相待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信任对方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保护隐私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marL="720000">
              <a:buNone/>
            </a:pPr>
            <a:r>
              <a:rPr lang="en-US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      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以真诚为基础。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marL="720000">
              <a:buNone/>
            </a:pP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   热情：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耐心，认真，不厌其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烦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marL="720000">
              <a:buNone/>
            </a:pP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   真诚：丢掉权威，避免过多地说教，使自己的语言表达平易近人。</a:t>
            </a:r>
          </a:p>
          <a:p>
            <a:pPr marL="720000">
              <a:buNone/>
            </a:pP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   共情：从学生的角度看待学生及其存在的问题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marL="720000">
              <a:buNone/>
            </a:pPr>
            <a:r>
              <a:rPr lang="en-US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积极关注：积极关注就是帮助学生客观、全面、准确地认识自己，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marL="720000">
              <a:buNone/>
            </a:pPr>
            <a:r>
              <a:rPr lang="en-US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      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挖掘自身积极、光明、正性的内容 ，发现自己的优点、长处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marL="720000">
              <a:buNone/>
            </a:pPr>
            <a:r>
              <a:rPr lang="en-US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       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和所拥有的资源。</a:t>
            </a:r>
          </a:p>
          <a:p>
            <a:endParaRPr lang="zh-CN" altLang="en-US" sz="4000" dirty="0" smtClean="0"/>
          </a:p>
          <a:p>
            <a:pPr marL="457200" indent="-457200" fontAlgn="auto">
              <a:buNone/>
            </a:pPr>
            <a:endParaRPr lang="zh-CN" altLang="en-US" sz="4000" b="1" noProof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72985" y="106120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794510" y="729734"/>
            <a:ext cx="48120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四、用心用情不用力</a:t>
            </a:r>
            <a:endParaRPr kumimoji="1" lang="zh-CN" altLang="en-US" sz="36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88770" y="849632"/>
            <a:ext cx="6019800" cy="487363"/>
          </a:xfrm>
        </p:spPr>
        <p:txBody>
          <a:bodyPr/>
          <a:lstStyle/>
          <a:p>
            <a:r>
              <a:rPr kumimoji="1" lang="zh-CN" altLang="en-US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五、分享咨询案例（一）</a:t>
            </a:r>
            <a:endParaRPr lang="zh-CN" altLang="en-US" sz="36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0" y="1460183"/>
            <a:ext cx="9144000" cy="55092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576000" indent="0">
              <a:spcBef>
                <a:spcPts val="0"/>
              </a:spcBef>
            </a:pPr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老师，最近，我总是胡思乱想，头昏沉沉的。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想些什么？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我头脑中总有一个场景盘旋。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噢。说说看</a:t>
            </a:r>
            <a:r>
              <a:rPr kumimoji="1" lang="zh-CN" altLang="en-US" sz="1600" b="1" dirty="0" smtClean="0">
                <a:solidFill>
                  <a:srgbClr val="FF0000"/>
                </a:solidFill>
              </a:rPr>
              <a:t>。</a:t>
            </a:r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en-US" altLang="zh-CN" sz="1600" b="1" dirty="0" smtClean="0">
              <a:solidFill>
                <a:srgbClr val="FF0000"/>
              </a:solidFill>
              <a:latin typeface="Arial"/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就是有几个人围着我，指责我，呵斥我</a:t>
            </a:r>
            <a:r>
              <a:rPr kumimoji="1" lang="en-US" altLang="zh-CN" sz="1600" b="1" dirty="0">
                <a:solidFill>
                  <a:srgbClr val="FF0000"/>
                </a:solidFill>
                <a:latin typeface="Arial"/>
              </a:rPr>
              <a:t>……”</a:t>
            </a:r>
            <a:endParaRPr kumimoji="1" lang="en-US" altLang="zh-CN" sz="1600" b="1" dirty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en-US" altLang="zh-CN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多久了？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两周了</a:t>
            </a:r>
            <a:r>
              <a:rPr kumimoji="1" lang="zh-CN" altLang="en-US" sz="1600" b="1" dirty="0" smtClean="0">
                <a:solidFill>
                  <a:srgbClr val="FF0000"/>
                </a:solidFill>
              </a:rPr>
              <a:t>。</a:t>
            </a:r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en-US" altLang="zh-CN" sz="1600" b="1" dirty="0" smtClean="0">
              <a:solidFill>
                <a:srgbClr val="FF0000"/>
              </a:solidFill>
              <a:latin typeface="Arial"/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两周前发生了什么事？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因为</a:t>
            </a:r>
            <a:r>
              <a:rPr kumimoji="1" lang="en-US" altLang="zh-CN" sz="1600" b="1" dirty="0">
                <a:solidFill>
                  <a:srgbClr val="FF0000"/>
                </a:solidFill>
                <a:latin typeface="Arial"/>
              </a:rPr>
              <a:t>……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我和一位同学发生矛盾。一天晚上，她就把她小学时的几位同学叫</a:t>
            </a:r>
            <a:r>
              <a:rPr kumimoji="1" lang="zh-CN" altLang="en-US" sz="1600" b="1" dirty="0" smtClean="0">
                <a:solidFill>
                  <a:srgbClr val="FF0000"/>
                </a:solidFill>
              </a:rPr>
              <a:t>来</a:t>
            </a:r>
            <a:r>
              <a:rPr kumimoji="1" lang="en-US" altLang="zh-CN" sz="1600" b="1" dirty="0" smtClean="0">
                <a:solidFill>
                  <a:srgbClr val="FF0000"/>
                </a:solidFill>
              </a:rPr>
              <a:t>……</a:t>
            </a:r>
          </a:p>
          <a:p>
            <a:pPr marL="576000" indent="0">
              <a:spcBef>
                <a:spcPts val="0"/>
              </a:spcBef>
              <a:buNone/>
            </a:pPr>
            <a:r>
              <a:rPr kumimoji="1" lang="en-US" altLang="zh-CN" sz="1600" b="1" dirty="0" smtClean="0">
                <a:solidFill>
                  <a:srgbClr val="FF0000"/>
                </a:solidFill>
              </a:rPr>
              <a:t>      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在操场上，她们</a:t>
            </a:r>
            <a:r>
              <a:rPr kumimoji="1" lang="zh-CN" altLang="en-US" sz="1400" b="1" dirty="0">
                <a:solidFill>
                  <a:srgbClr val="FF0000"/>
                </a:solidFill>
              </a:rPr>
              <a:t>围着我，骂我，指责我</a:t>
            </a:r>
            <a:r>
              <a:rPr kumimoji="1" lang="en-US" altLang="zh-CN" sz="1400" b="1" dirty="0">
                <a:solidFill>
                  <a:srgbClr val="FF0000"/>
                </a:solidFill>
                <a:latin typeface="Arial"/>
              </a:rPr>
              <a:t>……”</a:t>
            </a:r>
            <a:endParaRPr kumimoji="1" lang="en-US" altLang="zh-CN" sz="1400" b="1" dirty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en-US" altLang="zh-CN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当时，你对她们说什么了？</a:t>
            </a:r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en-US" altLang="zh-CN" sz="1600" b="1" dirty="0" smtClean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我很气愤，很想反驳，可她们根本不容我开口。我一句话都没有机会讲。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这件事有没有向别人讲过。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没有。本来回到家想向妈妈说，可又怕妈妈担心，就没有讲。想向班主任讲</a:t>
            </a:r>
            <a:r>
              <a:rPr kumimoji="1" lang="zh-CN" altLang="en-US" sz="1600" b="1" dirty="0" smtClean="0">
                <a:solidFill>
                  <a:srgbClr val="FF0000"/>
                </a:solidFill>
              </a:rPr>
              <a:t>，</a:t>
            </a:r>
            <a:endParaRPr kumimoji="1" lang="en-US" altLang="zh-CN" sz="1600" b="1" dirty="0" smtClean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  <a:buNone/>
            </a:pPr>
            <a:r>
              <a:rPr kumimoji="1" lang="zh-CN" altLang="en-US" sz="1600" b="1" dirty="0" smtClean="0">
                <a:solidFill>
                  <a:srgbClr val="FF0000"/>
                </a:solidFill>
              </a:rPr>
              <a:t>     可怕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影响同学关系，也没有讲。</a:t>
            </a:r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en-US" altLang="zh-CN" sz="1600" b="1" dirty="0" smtClean="0">
              <a:solidFill>
                <a:srgbClr val="FF0000"/>
              </a:solidFill>
              <a:latin typeface="Arial"/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“你</a:t>
            </a:r>
            <a:r>
              <a:rPr kumimoji="1" lang="zh-CN" altLang="en-US" sz="1600" b="1" dirty="0" smtClean="0">
                <a:solidFill>
                  <a:srgbClr val="FF0000"/>
                </a:solidFill>
              </a:rPr>
              <a:t>作为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一个孩子能这样想，令人心痛</a:t>
            </a:r>
            <a:r>
              <a:rPr kumimoji="1" lang="zh-CN" altLang="en-US" sz="1600" b="1" dirty="0" smtClean="0">
                <a:solidFill>
                  <a:srgbClr val="FF0000"/>
                </a:solidFill>
              </a:rPr>
              <a:t>。</a:t>
            </a:r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你是不是很气愤，有一股气一直出不来，心里很沉。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</a:pP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是的。我经常想起当时的场景，尤其是晚上，躺在床上</a:t>
            </a:r>
            <a:r>
              <a:rPr kumimoji="1" lang="zh-CN" altLang="en-US" sz="1600" b="1" dirty="0" smtClean="0">
                <a:solidFill>
                  <a:srgbClr val="FF0000"/>
                </a:solidFill>
              </a:rPr>
              <a:t>，</a:t>
            </a:r>
            <a:endParaRPr kumimoji="1" lang="en-US" altLang="zh-CN" sz="1600" b="1" dirty="0" smtClean="0">
              <a:solidFill>
                <a:srgbClr val="FF0000"/>
              </a:solidFill>
            </a:endParaRPr>
          </a:p>
          <a:p>
            <a:pPr marL="576000" indent="0">
              <a:spcBef>
                <a:spcPts val="0"/>
              </a:spcBef>
              <a:buNone/>
            </a:pPr>
            <a:r>
              <a:rPr kumimoji="1" lang="en-US" altLang="zh-CN" sz="1600" b="1" dirty="0" smtClean="0">
                <a:solidFill>
                  <a:srgbClr val="FF0000"/>
                </a:solidFill>
              </a:rPr>
              <a:t>     </a:t>
            </a:r>
            <a:r>
              <a:rPr kumimoji="1" lang="zh-CN" altLang="en-US" sz="1600" b="1" dirty="0" smtClean="0">
                <a:solidFill>
                  <a:srgbClr val="FF0000"/>
                </a:solidFill>
              </a:rPr>
              <a:t>这个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场景就盘旋在脑海中</a:t>
            </a:r>
            <a:r>
              <a:rPr kumimoji="1" lang="en-US" altLang="zh-CN" sz="1600" b="1" dirty="0">
                <a:solidFill>
                  <a:srgbClr val="FF0000"/>
                </a:solidFill>
                <a:latin typeface="Arial"/>
              </a:rPr>
              <a:t>……”</a:t>
            </a:r>
            <a:endParaRPr kumimoji="1" lang="en-US" altLang="zh-CN" sz="1600" b="1" dirty="0">
              <a:solidFill>
                <a:srgbClr val="FF0000"/>
              </a:solidFill>
            </a:endParaRPr>
          </a:p>
          <a:p>
            <a:endParaRPr kumimoji="1" lang="en-US" altLang="zh-CN" sz="1600" b="1" dirty="0"/>
          </a:p>
          <a:p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83080" y="861062"/>
            <a:ext cx="6019800" cy="487363"/>
          </a:xfrm>
        </p:spPr>
        <p:txBody>
          <a:bodyPr/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咨询案例（一）</a:t>
            </a:r>
            <a:endParaRPr lang="zh-CN" altLang="en-US" sz="36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85900"/>
            <a:ext cx="9144000" cy="53721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marL="540000"/>
            <a:r>
              <a:rPr kumimoji="1" lang="en-US" altLang="zh-CN" sz="14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回忆一下当时的场景。想象你站在她们的对面，看着她们的眼睛。</a:t>
            </a:r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她们五六个人围着我，指责我，怒视着我</a:t>
            </a:r>
            <a:r>
              <a:rPr kumimoji="1" lang="en-US" altLang="zh-CN" sz="1400" b="1" dirty="0" smtClean="0">
                <a:solidFill>
                  <a:srgbClr val="FF0000"/>
                </a:solidFill>
                <a:latin typeface="Arial"/>
              </a:rPr>
              <a:t>……”</a:t>
            </a:r>
            <a:endParaRPr kumimoji="1" lang="en-US" altLang="zh-CN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en-US" altLang="zh-CN" sz="14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勇敢点，这只是一个想象。看着她们的眼睛，我知道你有几句话压在心里很多天了，</a:t>
            </a:r>
            <a:endParaRPr kumimoji="1" lang="en-US" altLang="zh-CN" sz="1400" b="1" dirty="0" smtClean="0">
              <a:solidFill>
                <a:srgbClr val="FF0000"/>
              </a:solidFill>
            </a:endParaRPr>
          </a:p>
          <a:p>
            <a:pPr marL="540000">
              <a:buNone/>
            </a:pPr>
            <a:r>
              <a:rPr kumimoji="1" lang="en-US" altLang="zh-CN" sz="1400" b="1" dirty="0" smtClean="0">
                <a:solidFill>
                  <a:srgbClr val="FF0000"/>
                </a:solidFill>
              </a:rPr>
              <a:t>        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今天可以尝试着把它们说出来。</a:t>
            </a:r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400" b="1" dirty="0" smtClean="0">
                <a:solidFill>
                  <a:srgbClr val="FF0000"/>
                </a:solidFill>
              </a:rPr>
              <a:t>她脸色越来越白，腮部的肌肉开始发紧，嘴有些哆嗦：</a:t>
            </a:r>
            <a:br>
              <a:rPr kumimoji="1" lang="zh-CN" altLang="en-US" sz="1400" b="1" dirty="0" smtClean="0">
                <a:solidFill>
                  <a:srgbClr val="FF0000"/>
                </a:solidFill>
              </a:rPr>
            </a:br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我恨你们！你们这样太欺负人了！</a:t>
            </a:r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好。再来！</a:t>
            </a:r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我恨你们！！你们这样太欺负人了！！</a:t>
            </a:r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400" b="1" dirty="0" smtClean="0">
                <a:solidFill>
                  <a:srgbClr val="FF0000"/>
                </a:solidFill>
              </a:rPr>
              <a:t>她的身体开始颤抖，两只手攥成拳头。</a:t>
            </a:r>
          </a:p>
          <a:p>
            <a:pPr marL="540000"/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好。再来！</a:t>
            </a:r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我恨你们！！！你们这样太欺负人了！！！</a:t>
            </a:r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400" b="1" dirty="0" smtClean="0">
                <a:solidFill>
                  <a:srgbClr val="FF0000"/>
                </a:solidFill>
              </a:rPr>
              <a:t>这一次近乎是声嘶力竭，随即，她放声痛哭</a:t>
            </a:r>
            <a:r>
              <a:rPr kumimoji="1" lang="en-US" altLang="zh-CN" sz="1400" b="1" dirty="0" smtClean="0">
                <a:solidFill>
                  <a:srgbClr val="FF0000"/>
                </a:solidFill>
                <a:latin typeface="Arial"/>
              </a:rPr>
              <a:t>……</a:t>
            </a:r>
            <a:endParaRPr kumimoji="1" lang="en-US" altLang="zh-CN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en-US" altLang="zh-CN" sz="14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还有什么想对她们说的？</a:t>
            </a:r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400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400" b="1" dirty="0" smtClean="0">
                <a:solidFill>
                  <a:srgbClr val="FF0000"/>
                </a:solidFill>
              </a:rPr>
              <a:t>你们根本就不了解情况，只听她一面之词。事情并不像你们想的那样。</a:t>
            </a:r>
          </a:p>
          <a:p>
            <a:pPr marL="540000"/>
            <a:r>
              <a:rPr kumimoji="1" lang="zh-CN" altLang="en-US" sz="1400" b="1" dirty="0" smtClean="0">
                <a:solidFill>
                  <a:srgbClr val="FF0000"/>
                </a:solidFill>
              </a:rPr>
              <a:t>再说了，两个人闹点矛盾，用得着这样吗？你们不觉得太过分了吗？</a:t>
            </a:r>
            <a:r>
              <a:rPr kumimoji="1" lang="en-US" altLang="zh-CN" sz="1400" b="1" dirty="0" smtClean="0">
                <a:solidFill>
                  <a:srgbClr val="FF0000"/>
                </a:solidFill>
                <a:latin typeface="Arial"/>
              </a:rPr>
              <a:t>……”</a:t>
            </a:r>
            <a:endParaRPr kumimoji="1" lang="en-US" altLang="zh-CN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en-US" altLang="zh-CN" sz="1400" b="1" dirty="0" smtClean="0">
                <a:solidFill>
                  <a:srgbClr val="FF0000"/>
                </a:solidFill>
                <a:latin typeface="Arial"/>
              </a:rPr>
              <a:t> </a:t>
            </a:r>
            <a:endParaRPr kumimoji="1" lang="en-US" altLang="zh-CN" sz="14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400" b="1" dirty="0" smtClean="0">
                <a:solidFill>
                  <a:srgbClr val="FF0000"/>
                </a:solidFill>
              </a:rPr>
              <a:t>接下来，她趴在桌子上，哭了很长时间</a:t>
            </a:r>
            <a:r>
              <a:rPr kumimoji="1" lang="en-US" altLang="zh-CN" sz="1400" b="1" dirty="0" smtClean="0">
                <a:solidFill>
                  <a:srgbClr val="FF0000"/>
                </a:solidFill>
                <a:latin typeface="Arial"/>
              </a:rPr>
              <a:t>……</a:t>
            </a:r>
            <a:endParaRPr kumimoji="1" lang="en-US" altLang="zh-CN" sz="1400" b="1" dirty="0" smtClean="0">
              <a:solidFill>
                <a:srgbClr val="FF0000"/>
              </a:solidFill>
            </a:endParaRPr>
          </a:p>
          <a:p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8" name="Text Box 4"/>
          <p:cNvSpPr txBox="1">
            <a:spLocks noChangeArrowheads="1"/>
          </p:cNvSpPr>
          <p:nvPr/>
        </p:nvSpPr>
        <p:spPr bwMode="auto">
          <a:xfrm>
            <a:off x="0" y="1474470"/>
            <a:ext cx="9144000" cy="5293757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540000"/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 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老师，我感觉很孤独。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 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噢？说说看。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 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我没有朋友。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 smtClean="0">
                <a:solidFill>
                  <a:srgbClr val="FF0000"/>
                </a:solidFill>
                <a:latin typeface="Arial"/>
              </a:rPr>
              <a:t> 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噢？同学中没有比较要好的吗？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/>
            </a:r>
            <a:br>
              <a:rPr kumimoji="1" lang="zh-CN" altLang="en-US" sz="1600" b="1" dirty="0">
                <a:solidFill>
                  <a:srgbClr val="FF0000"/>
                </a:solidFill>
              </a:rPr>
            </a:b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有一个。但最近发生的一件事使我对他很失望。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能和我说说吗？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前天下午放学后，他让我陪他去超市买了一堆好吃的，可</a:t>
            </a:r>
            <a:r>
              <a:rPr kumimoji="1" lang="zh-CN" altLang="en-US" sz="1600" b="1" dirty="0" smtClean="0">
                <a:solidFill>
                  <a:srgbClr val="FF0000"/>
                </a:solidFill>
              </a:rPr>
              <a:t>回教室后，</a:t>
            </a:r>
            <a:endParaRPr kumimoji="1" lang="en-US" altLang="zh-CN" sz="1600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en-US" altLang="zh-CN" sz="1600" b="1" dirty="0" smtClean="0">
                <a:solidFill>
                  <a:srgbClr val="FF0000"/>
                </a:solidFill>
              </a:rPr>
              <a:t>     </a:t>
            </a:r>
            <a:r>
              <a:rPr kumimoji="1" lang="zh-CN" altLang="en-US" sz="1600" b="1" dirty="0" smtClean="0">
                <a:solidFill>
                  <a:srgbClr val="FF0000"/>
                </a:solidFill>
              </a:rPr>
              <a:t>他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都没有分一点给我。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他分给其他同学了吗？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也没有 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你因为这很生气？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对。我觉得他只是在利用我。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噢？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他和我好只是让我陪他去。还有，我有好吃的都分给他，可他从来都想不到我。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所以，你很生气。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嗯。我觉得这太不公平，我觉得他瞧不起我，不把我放在眼里。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你有东西都喜欢分给别人吗？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/>
            </a:r>
            <a:br>
              <a:rPr kumimoji="1" lang="zh-CN" altLang="en-US" sz="1600" b="1" dirty="0">
                <a:solidFill>
                  <a:srgbClr val="FF0000"/>
                </a:solidFill>
              </a:rPr>
            </a:b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sz="1600" b="1" dirty="0">
                <a:solidFill>
                  <a:srgbClr val="FF0000"/>
                </a:solidFill>
              </a:rPr>
              <a:t>是。一般都这样。</a:t>
            </a:r>
            <a:r>
              <a:rPr kumimoji="1" lang="zh-CN" altLang="en-US" sz="1600" b="1" dirty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sz="1600" b="1" dirty="0">
              <a:solidFill>
                <a:srgbClr val="FF0000"/>
              </a:solidFill>
            </a:endParaRPr>
          </a:p>
          <a:p>
            <a:pPr marL="540000"/>
            <a:endParaRPr kumimoji="1" lang="en-US" altLang="zh-CN" sz="1600" b="1" dirty="0" smtClean="0">
              <a:solidFill>
                <a:srgbClr val="FF0000"/>
              </a:solidFill>
              <a:latin typeface="Arial"/>
            </a:endParaRPr>
          </a:p>
          <a:p>
            <a:endParaRPr kumimoji="1" lang="zh-CN" altLang="en-US" sz="1600" b="1" dirty="0">
              <a:solidFill>
                <a:srgbClr val="FF0000"/>
              </a:solidFill>
            </a:endParaRPr>
          </a:p>
          <a:p>
            <a:endParaRPr lang="en-US" altLang="zh-CN" dirty="0"/>
          </a:p>
        </p:txBody>
      </p:sp>
      <p:sp>
        <p:nvSpPr>
          <p:cNvPr id="3" name="矩形 2"/>
          <p:cNvSpPr/>
          <p:nvPr/>
        </p:nvSpPr>
        <p:spPr>
          <a:xfrm>
            <a:off x="3067080" y="729734"/>
            <a:ext cx="3539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咨询案例（二）</a:t>
            </a:r>
            <a:endParaRPr kumimoji="1" lang="zh-CN" altLang="en-US" sz="36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502688"/>
            <a:ext cx="9144000" cy="535531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marL="540000"/>
            <a:r>
              <a:rPr kumimoji="1" lang="en-US" altLang="zh-CN" b="1" dirty="0" smtClean="0">
                <a:solidFill>
                  <a:srgbClr val="FF0000"/>
                </a:solidFill>
                <a:latin typeface="Arial"/>
              </a:rPr>
              <a:t>   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在家里，你有兄弟姐妹吗？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有一个妹妹。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/>
            </a:r>
            <a:br>
              <a:rPr kumimoji="1" lang="zh-CN" altLang="en-US" b="1" dirty="0" smtClean="0">
                <a:solidFill>
                  <a:srgbClr val="FF0000"/>
                </a:solidFill>
              </a:rPr>
            </a:b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多大了？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比我小四岁。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你们关系怎样？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/>
            </a:r>
            <a:br>
              <a:rPr kumimoji="1" lang="zh-CN" altLang="en-US" b="1" dirty="0" smtClean="0">
                <a:solidFill>
                  <a:srgbClr val="FF0000"/>
                </a:solidFill>
              </a:rPr>
            </a:b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很好。我很喜欢她。从小很照顾她。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你有好东西都分给她？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/>
            </a:r>
            <a:br>
              <a:rPr kumimoji="1" lang="zh-CN" altLang="en-US" b="1" dirty="0" smtClean="0">
                <a:solidFill>
                  <a:srgbClr val="FF0000"/>
                </a:solidFill>
              </a:rPr>
            </a:b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对。甚至我自己不吃，给她留着。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你的这位同学，家里情况怎样？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/>
            </a:r>
            <a:br>
              <a:rPr kumimoji="1" lang="zh-CN" altLang="en-US" b="1" dirty="0" smtClean="0">
                <a:solidFill>
                  <a:srgbClr val="FF0000"/>
                </a:solidFill>
              </a:rPr>
            </a:b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他有两个姐姐，他说他父母和他姐姐都很宠他。他姐姐有好东西都留给他。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你看，你家的环境使你学会了什么？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使我学会了有好的东西要和他人分享。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很好。那他呢？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zh-CN" altLang="en-US" b="1" dirty="0" smtClean="0">
              <a:solidFill>
                <a:srgbClr val="FF0000"/>
              </a:solidFill>
            </a:endParaRPr>
          </a:p>
          <a:p>
            <a:pPr marL="540000"/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他觉得接受他人的东西很正常，很自然，甚至于应当这样。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/>
            </a:r>
            <a:br>
              <a:rPr kumimoji="1" lang="zh-CN" altLang="en-US" b="1" dirty="0" smtClean="0">
                <a:solidFill>
                  <a:srgbClr val="FF0000"/>
                </a:solidFill>
              </a:rPr>
            </a:b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还有呢？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/>
            </a:r>
            <a:br>
              <a:rPr kumimoji="1" lang="zh-CN" altLang="en-US" b="1" dirty="0" smtClean="0">
                <a:solidFill>
                  <a:srgbClr val="FF0000"/>
                </a:solidFill>
              </a:rPr>
            </a:b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还有，他根本想不到要和他人分享自己的东西。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/>
            </a:r>
            <a:br>
              <a:rPr kumimoji="1" lang="zh-CN" altLang="en-US" b="1" dirty="0" smtClean="0">
                <a:solidFill>
                  <a:srgbClr val="FF0000"/>
                </a:solidFill>
              </a:rPr>
            </a:b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很好。分析得很好。</a:t>
            </a:r>
            <a:r>
              <a:rPr kumimoji="1" lang="zh-CN" altLang="en-US" b="1" dirty="0" smtClean="0">
                <a:solidFill>
                  <a:srgbClr val="FF0000"/>
                </a:solidFill>
                <a:latin typeface="Arial"/>
              </a:rPr>
              <a:t>”</a:t>
            </a:r>
            <a:endParaRPr kumimoji="1" lang="en-US" altLang="zh-CN" b="1" dirty="0" smtClean="0">
              <a:solidFill>
                <a:srgbClr val="FF0000"/>
              </a:solidFill>
              <a:latin typeface="Arial"/>
            </a:endParaRPr>
          </a:p>
          <a:p>
            <a:endParaRPr kumimoji="1" lang="zh-CN" altLang="en-US" b="1" dirty="0" smtClean="0">
              <a:solidFill>
                <a:srgbClr val="FF0000"/>
              </a:solidFill>
            </a:endParaRPr>
          </a:p>
          <a:p>
            <a:endParaRPr lang="en-US" altLang="zh-CN" dirty="0"/>
          </a:p>
        </p:txBody>
      </p:sp>
      <p:sp>
        <p:nvSpPr>
          <p:cNvPr id="3" name="矩形 2"/>
          <p:cNvSpPr/>
          <p:nvPr/>
        </p:nvSpPr>
        <p:spPr>
          <a:xfrm>
            <a:off x="3067080" y="729734"/>
            <a:ext cx="3539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咨询案例（二）</a:t>
            </a:r>
            <a:endParaRPr kumimoji="1" lang="zh-CN" altLang="en-US" sz="36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0030" y="1866751"/>
            <a:ext cx="8549640" cy="286232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kumimoji="1" lang="en-US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“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你看，你们从小的家庭环境不一样，接受的家庭教育不一样，行为模式就会不一样，甚至于截然相反。当不了解这些时，就会产生误会，产生烦恼，困惑自己。那现在了解了，怎样想？”</a:t>
            </a:r>
          </a:p>
          <a:p>
            <a:r>
              <a:rPr kumimoji="1"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“我觉得，他并不是轻视我，不把我放在眼里，而是他一贯如此，并非仅仅对我这样。这样一想，我心里感觉好些了，不生气了。”</a:t>
            </a:r>
          </a:p>
          <a:p>
            <a:r>
              <a:rPr kumimoji="1"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“通过这件事，有没有悟出点什么？”</a:t>
            </a:r>
          </a:p>
          <a:p>
            <a:r>
              <a:rPr kumimoji="1"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“我认识到了，每个人都有自己的生活模式，自有它形成的根源。”</a:t>
            </a:r>
          </a:p>
          <a:p>
            <a:r>
              <a:rPr kumimoji="1"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“很好。那应该怎么做？”</a:t>
            </a:r>
            <a:br>
              <a:rPr kumimoji="1"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</a:br>
            <a:r>
              <a:rPr kumimoji="1"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“应该尊重他人的模式，不能要求人人和自己一样。”</a:t>
            </a:r>
            <a:endParaRPr kumimoji="1" lang="zh-CN" altLang="en-US" sz="20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67080" y="729734"/>
            <a:ext cx="3539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咨询案例（二）</a:t>
            </a:r>
            <a:endParaRPr kumimoji="1" lang="zh-CN" altLang="en-US" sz="36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ctrTitle"/>
          </p:nvPr>
        </p:nvSpPr>
        <p:spPr>
          <a:xfrm>
            <a:off x="1635919" y="3602040"/>
            <a:ext cx="6273641" cy="1470025"/>
          </a:xfrm>
        </p:spPr>
        <p:txBody>
          <a:bodyPr/>
          <a:lstStyle/>
          <a:p>
            <a:pPr algn="ctr" eaLnBrk="1" hangingPunct="1"/>
            <a:r>
              <a:rPr lang="en-US" altLang="zh-CN" sz="4000" b="1" dirty="0"/>
              <a:t/>
            </a:r>
            <a:br>
              <a:rPr lang="en-US" altLang="zh-CN" sz="4000" b="1" dirty="0"/>
            </a:br>
            <a:endParaRPr lang="zh-CN" altLang="en-US" sz="40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76706" y="2547938"/>
            <a:ext cx="4932703" cy="1326832"/>
          </a:xfrm>
        </p:spPr>
        <p:txBody>
          <a:bodyPr>
            <a:noAutofit/>
          </a:bodyPr>
          <a:lstStyle/>
          <a:p>
            <a:pPr lvl="0" eaLnBrk="1" fontAlgn="auto" hangingPunct="1">
              <a:lnSpc>
                <a:spcPct val="90000"/>
              </a:lnSpc>
              <a:spcAft>
                <a:spcPts val="0"/>
              </a:spcAft>
              <a:buClrTx/>
            </a:pPr>
            <a:r>
              <a:rPr lang="zh-CN" altLang="en-US" sz="6600" dirty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谢谢大家！</a:t>
            </a:r>
          </a:p>
        </p:txBody>
      </p:sp>
      <p:sp>
        <p:nvSpPr>
          <p:cNvPr id="4" name="右箭头 3">
            <a:hlinkClick r:id="rId2" action="ppaction://hlinkpres?slideindex=1&amp;slidetitle="/>
          </p:cNvPr>
          <p:cNvSpPr/>
          <p:nvPr/>
        </p:nvSpPr>
        <p:spPr>
          <a:xfrm>
            <a:off x="4374712" y="4558506"/>
            <a:ext cx="977900" cy="4841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0D0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811848" y="2072323"/>
            <a:ext cx="1565592" cy="1836738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smtClean="0">
                <a:ln>
                  <a:solidFill>
                    <a:srgbClr val="00B050"/>
                  </a:solidFill>
                </a:ln>
                <a:solidFill>
                  <a:schemeClr val="bg1"/>
                </a:solidFill>
              </a:rPr>
              <a:t>01</a:t>
            </a:r>
            <a:endParaRPr lang="zh-CN" altLang="en-US" sz="6000" b="1" dirty="0">
              <a:ln>
                <a:solidFill>
                  <a:srgbClr val="00B05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7230" y="2583275"/>
            <a:ext cx="956691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4">
              <a:spcBef>
                <a:spcPct val="0"/>
              </a:spcBef>
            </a:pPr>
            <a:r>
              <a:rPr lang="zh-CN" altLang="zh-CN" sz="4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症状自评量表</a:t>
            </a:r>
            <a:r>
              <a:rPr lang="en-US" altLang="zh-CN" sz="4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SCL-90</a:t>
            </a:r>
            <a:r>
              <a:rPr lang="zh-CN" altLang="en-US" sz="4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解读</a:t>
            </a:r>
            <a:endParaRPr lang="en-US" altLang="zh-CN" sz="4000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宋体" pitchFamily="2" charset="-122"/>
            </a:endParaRPr>
          </a:p>
          <a:p>
            <a:pPr marL="1714500" lvl="4" indent="0">
              <a:spcBef>
                <a:spcPct val="0"/>
              </a:spcBef>
            </a:pPr>
            <a:endParaRPr lang="zh-CN" altLang="en-US" sz="4800" dirty="0" smtClean="0">
              <a:solidFill>
                <a:srgbClr val="FF0000"/>
              </a:solidFill>
              <a:latin typeface="华文新魏" pitchFamily="2" charset="-122"/>
              <a:ea typeface="华文新魏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857250" y="1943100"/>
            <a:ext cx="7715250" cy="2983230"/>
          </a:xfrm>
          <a:blipFill>
            <a:blip r:embed="rId2" cstate="print"/>
            <a:tile tx="0" ty="0" sx="100000" sy="100000" flip="none" algn="tl"/>
          </a:blipFill>
          <a:ln w="19050"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世界上最著名的心理健康测试量表之一，是当前使用最为广泛的量表。</a:t>
            </a:r>
            <a:endParaRPr lang="en-US" altLang="zh-CN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编制者是美国著名的心理学家德若伽提斯。</a:t>
            </a:r>
            <a:endParaRPr lang="en-US" altLang="zh-CN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该量表共有</a:t>
            </a:r>
            <a:r>
              <a:rPr lang="en-US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90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个项目，分别反映</a:t>
            </a:r>
            <a:r>
              <a:rPr lang="en-US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10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个方面的心理健康状况。</a:t>
            </a:r>
          </a:p>
          <a:p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躯体化、强迫症状、人际关系敏感、抑郁、焦虑、敌对、恐怖、偏执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精神病性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和其他</a:t>
            </a:r>
            <a:r>
              <a:rPr lang="en-US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(</a:t>
            </a:r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睡眠、饮食等</a:t>
            </a:r>
            <a:r>
              <a:rPr lang="en-US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)</a:t>
            </a:r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。</a:t>
            </a:r>
          </a:p>
          <a:p>
            <a:pPr>
              <a:buNone/>
            </a:pPr>
            <a:r>
              <a:rPr lang="zh-CN" altLang="en-US" sz="2000" dirty="0" smtClean="0"/>
              <a:t/>
            </a:r>
            <a:br>
              <a:rPr lang="zh-CN" altLang="en-US" sz="2000" dirty="0" smtClean="0"/>
            </a:br>
            <a:endParaRPr lang="en-US" altLang="zh-CN" sz="2000" dirty="0" smtClean="0">
              <a:latin typeface="隶书" pitchFamily="49" charset="-122"/>
              <a:ea typeface="隶书" pitchFamily="49" charset="-122"/>
            </a:endParaRPr>
          </a:p>
          <a:p>
            <a:endParaRPr lang="zh-CN" altLang="en-US" sz="4000" dirty="0" smtClean="0"/>
          </a:p>
          <a:p>
            <a:endParaRPr lang="zh-CN" altLang="en-US" sz="4000" dirty="0" smtClean="0"/>
          </a:p>
          <a:p>
            <a:pPr marL="457200" indent="-457200" fontAlgn="auto">
              <a:buNone/>
            </a:pPr>
            <a:endParaRPr lang="zh-CN" altLang="en-US" sz="4000" b="1" noProof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422910" y="880498"/>
            <a:ext cx="95669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4">
              <a:spcBef>
                <a:spcPct val="0"/>
              </a:spcBef>
            </a:pPr>
            <a:r>
              <a:rPr lang="zh-CN" altLang="en-US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宋体" pitchFamily="2" charset="-122"/>
              </a:rPr>
              <a:t>一、了解</a:t>
            </a:r>
            <a:r>
              <a:rPr lang="zh-CN" altLang="zh-CN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症状自评量表</a:t>
            </a:r>
            <a:r>
              <a:rPr lang="en-US" altLang="zh-CN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SCL-90</a:t>
            </a:r>
            <a:r>
              <a:rPr lang="zh-CN" altLang="en-US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（一）</a:t>
            </a:r>
            <a:endParaRPr lang="en-US" altLang="zh-CN" sz="3600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宋体" pitchFamily="2" charset="-122"/>
            </a:endParaRPr>
          </a:p>
          <a:p>
            <a:pPr marL="1714500" lvl="4" indent="0">
              <a:spcBef>
                <a:spcPct val="0"/>
              </a:spcBef>
            </a:pPr>
            <a:endParaRPr lang="zh-CN" altLang="en-US" sz="4800" dirty="0" smtClean="0">
              <a:solidFill>
                <a:srgbClr val="FF0000"/>
              </a:solidFill>
              <a:latin typeface="华文新魏" pitchFamily="2" charset="-122"/>
              <a:ea typeface="华文新魏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685800" y="1531620"/>
            <a:ext cx="8035290" cy="4869180"/>
          </a:xfrm>
          <a:blipFill>
            <a:blip r:embed="rId2" cstate="print"/>
            <a:tile tx="0" ty="0" sx="100000" sy="100000" flip="none" algn="tl"/>
          </a:blipFill>
          <a:ln w="19050"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躯体化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：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身体不适感</a:t>
            </a:r>
            <a:r>
              <a:rPr lang="en-US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——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胃肠道、呼吸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头痛、背痛、肌肉酸痛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。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强迫症状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：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强迫思维、强迫动作等。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人际关系敏感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：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人际交往中的自卑感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心神不安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不自在等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。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抑郁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：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苦闷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兴趣减退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动力缺乏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活力丧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失、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失望、悲观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等。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焦虑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：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烦躁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坐立不安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神经过敏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紧张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等。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敌对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：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好争论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、易激惹、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脾气难以控制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等。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恐怖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：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社交、广场和人群恐惧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等。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偏执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：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固执、无端多疑（他人无意的或有好的行为误解为敌意或轻蔑）、多以自我为中心等。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精神病性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：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幻听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思维播散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被洞悉感等</a:t>
            </a:r>
            <a:r>
              <a:rPr lang="zh-CN" altLang="en-US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。</a:t>
            </a:r>
            <a:endParaRPr lang="en-US" altLang="zh-CN" sz="20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其他：</a:t>
            </a:r>
            <a:r>
              <a:rPr lang="zh-CN" altLang="zh-CN" sz="2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睡眠、饮食等。</a:t>
            </a:r>
          </a:p>
          <a:p>
            <a:pPr>
              <a:buNone/>
            </a:pPr>
            <a:r>
              <a:rPr lang="zh-CN" altLang="en-US" sz="2000" dirty="0" smtClean="0"/>
              <a:t/>
            </a:r>
            <a:br>
              <a:rPr lang="zh-CN" altLang="en-US" sz="2000" dirty="0" smtClean="0"/>
            </a:br>
            <a:endParaRPr lang="en-US" altLang="zh-CN" sz="2000" dirty="0" smtClean="0">
              <a:latin typeface="隶书" pitchFamily="49" charset="-122"/>
              <a:ea typeface="隶书" pitchFamily="49" charset="-122"/>
            </a:endParaRPr>
          </a:p>
          <a:p>
            <a:endParaRPr lang="zh-CN" altLang="en-US" sz="4000" dirty="0" smtClean="0"/>
          </a:p>
          <a:p>
            <a:endParaRPr lang="zh-CN" altLang="en-US" sz="4000" dirty="0" smtClean="0"/>
          </a:p>
          <a:p>
            <a:pPr marL="457200" indent="-457200" fontAlgn="auto">
              <a:buNone/>
            </a:pPr>
            <a:endParaRPr lang="zh-CN" altLang="en-US" sz="4000" b="1" noProof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365759" y="663328"/>
            <a:ext cx="91211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4">
              <a:spcBef>
                <a:spcPct val="0"/>
              </a:spcBef>
            </a:pPr>
            <a:r>
              <a:rPr lang="zh-CN" altLang="en-US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宋体" pitchFamily="2" charset="-122"/>
              </a:rPr>
              <a:t>一、了解</a:t>
            </a:r>
            <a:r>
              <a:rPr lang="zh-CN" altLang="zh-CN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症状自评量表</a:t>
            </a:r>
            <a:r>
              <a:rPr lang="en-US" altLang="zh-CN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SCL-90</a:t>
            </a:r>
            <a:r>
              <a:rPr lang="zh-CN" altLang="en-US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（二）</a:t>
            </a:r>
            <a:endParaRPr lang="en-US" altLang="zh-CN" sz="3600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宋体" pitchFamily="2" charset="-122"/>
            </a:endParaRPr>
          </a:p>
          <a:p>
            <a:pPr marL="1714500" lvl="4" indent="0">
              <a:spcBef>
                <a:spcPct val="0"/>
              </a:spcBef>
            </a:pPr>
            <a:endParaRPr lang="zh-CN" altLang="en-US" sz="4800" dirty="0" smtClean="0">
              <a:solidFill>
                <a:srgbClr val="FF0000"/>
              </a:solidFill>
              <a:latin typeface="华文新魏" pitchFamily="2" charset="-122"/>
              <a:ea typeface="华文新魏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777240" y="1771650"/>
            <a:ext cx="7760970" cy="3726180"/>
          </a:xfr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20000"/>
                <a:lumOff val="80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它的每一个项目均采取</a:t>
            </a:r>
            <a:r>
              <a:rPr lang="en-US" altLang="zh-CN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1-5</a:t>
            </a:r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级评分</a:t>
            </a:r>
            <a:endParaRPr lang="en-US" altLang="zh-CN" sz="28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得分解释：</a:t>
            </a:r>
            <a:endParaRPr lang="en-US" altLang="zh-CN" sz="28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marL="0">
              <a:lnSpc>
                <a:spcPts val="3300"/>
              </a:lnSpc>
              <a:spcBef>
                <a:spcPts val="0"/>
              </a:spcBef>
              <a:buNone/>
            </a:pPr>
            <a:r>
              <a:rPr lang="en-US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按全国常模结果，总分超过</a:t>
            </a:r>
            <a:r>
              <a:rPr lang="en-US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160</a:t>
            </a:r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分，或任一因子分超过</a:t>
            </a:r>
            <a:r>
              <a:rPr lang="en-US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分，需考虑筛选阳性，需进一步检查。</a:t>
            </a:r>
            <a:endParaRPr lang="zh-CN" altLang="en-US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分数在</a:t>
            </a:r>
            <a:r>
              <a:rPr lang="en-US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1-1.5</a:t>
            </a:r>
            <a:r>
              <a:rPr lang="zh-CN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之间，表明被试自我感觉没有症状</a:t>
            </a:r>
            <a:r>
              <a:rPr lang="en-US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;</a:t>
            </a:r>
          </a:p>
          <a:p>
            <a:r>
              <a:rPr lang="en-US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1.5-2.5</a:t>
            </a:r>
            <a:r>
              <a:rPr lang="zh-CN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之间，表明被试感觉有点症状，但发生得并不频</a:t>
            </a:r>
            <a:r>
              <a:rPr lang="zh-CN" altLang="en-US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繁；</a:t>
            </a:r>
            <a:endParaRPr lang="en-US" altLang="zh-CN" sz="2000" b="1" dirty="0" smtClean="0">
              <a:solidFill>
                <a:srgbClr val="0066FF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2.5-3.5</a:t>
            </a:r>
            <a:r>
              <a:rPr lang="zh-CN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之间，表明被试感觉有症状，其严重程度为轻到中度</a:t>
            </a:r>
            <a:r>
              <a:rPr lang="en-US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;</a:t>
            </a:r>
          </a:p>
          <a:p>
            <a:r>
              <a:rPr lang="en-US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3.5-4.5</a:t>
            </a:r>
            <a:r>
              <a:rPr lang="zh-CN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之间，表明被试感觉有症状，其程度为中到严重</a:t>
            </a:r>
            <a:r>
              <a:rPr lang="en-US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;</a:t>
            </a:r>
          </a:p>
          <a:p>
            <a:r>
              <a:rPr lang="en-US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4.5-5</a:t>
            </a:r>
            <a:r>
              <a:rPr lang="zh-CN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之间</a:t>
            </a:r>
            <a:r>
              <a:rPr lang="zh-CN" altLang="en-US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，</a:t>
            </a:r>
            <a:r>
              <a:rPr lang="zh-CN" altLang="zh-CN" sz="2000" b="1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表明被试感觉有，且症状的频度和强度都十分严重</a:t>
            </a:r>
            <a:r>
              <a:rPr lang="zh-CN" altLang="zh-CN" sz="2000" dirty="0" smtClean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。</a:t>
            </a:r>
            <a:endParaRPr lang="zh-CN" altLang="en-US" sz="2000" dirty="0" smtClean="0">
              <a:solidFill>
                <a:srgbClr val="0066FF"/>
              </a:solidFill>
              <a:latin typeface="隶书" pitchFamily="49" charset="-122"/>
              <a:ea typeface="隶书" pitchFamily="49" charset="-122"/>
            </a:endParaRPr>
          </a:p>
          <a:p>
            <a:pPr marL="457200" indent="-457200" fontAlgn="auto">
              <a:buNone/>
            </a:pPr>
            <a:endParaRPr lang="zh-CN" altLang="en-US" sz="4000" b="1" noProof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262890" y="880498"/>
            <a:ext cx="92468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4">
              <a:spcBef>
                <a:spcPct val="0"/>
              </a:spcBef>
            </a:pPr>
            <a:r>
              <a:rPr lang="zh-CN" altLang="en-US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宋体" pitchFamily="2" charset="-122"/>
              </a:rPr>
              <a:t>一、了解</a:t>
            </a:r>
            <a:r>
              <a:rPr lang="zh-CN" altLang="zh-CN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症状自评量表</a:t>
            </a:r>
            <a:r>
              <a:rPr lang="en-US" altLang="zh-CN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SCL-90</a:t>
            </a:r>
            <a:r>
              <a:rPr lang="zh-CN" altLang="en-US" sz="36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（三）</a:t>
            </a:r>
            <a:endParaRPr lang="en-US" altLang="zh-CN" sz="3600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宋体" pitchFamily="2" charset="-122"/>
            </a:endParaRPr>
          </a:p>
          <a:p>
            <a:pPr marL="1714500" lvl="4" indent="0">
              <a:spcBef>
                <a:spcPct val="0"/>
              </a:spcBef>
            </a:pPr>
            <a:endParaRPr lang="zh-CN" altLang="en-US" sz="4800" dirty="0" smtClean="0">
              <a:solidFill>
                <a:srgbClr val="FF0000"/>
              </a:solidFill>
              <a:latin typeface="华文新魏" pitchFamily="2" charset="-122"/>
              <a:ea typeface="华文新魏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811848" y="2072323"/>
            <a:ext cx="1565592" cy="1836738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smtClean="0">
                <a:ln>
                  <a:solidFill>
                    <a:srgbClr val="00B050"/>
                  </a:solidFill>
                </a:ln>
                <a:solidFill>
                  <a:schemeClr val="bg1"/>
                </a:solidFill>
              </a:rPr>
              <a:t>02</a:t>
            </a:r>
            <a:endParaRPr lang="zh-CN" altLang="en-US" sz="6000" b="1" dirty="0">
              <a:ln>
                <a:solidFill>
                  <a:srgbClr val="00B05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7230" y="2583275"/>
            <a:ext cx="956691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4">
              <a:spcBef>
                <a:spcPct val="0"/>
              </a:spcBef>
            </a:pPr>
            <a:r>
              <a:rPr lang="zh-CN" altLang="en-US" sz="40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Times New Roman" pitchFamily="18" charset="0"/>
              </a:rPr>
              <a:t>心理危机干预制度部分解读</a:t>
            </a:r>
            <a:endParaRPr lang="en-US" altLang="zh-CN" sz="4000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宋体" pitchFamily="2" charset="-122"/>
            </a:endParaRPr>
          </a:p>
          <a:p>
            <a:pPr marL="1714500" lvl="4" indent="0">
              <a:spcBef>
                <a:spcPct val="0"/>
              </a:spcBef>
            </a:pPr>
            <a:endParaRPr lang="zh-CN" altLang="en-US" sz="4800" dirty="0" smtClean="0">
              <a:solidFill>
                <a:srgbClr val="FF0000"/>
              </a:solidFill>
              <a:latin typeface="华文新魏" pitchFamily="2" charset="-122"/>
              <a:ea typeface="华文新魏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5900" y="1043942"/>
            <a:ext cx="6019800" cy="487363"/>
          </a:xfrm>
        </p:spPr>
        <p:txBody>
          <a:bodyPr/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一、</a:t>
            </a:r>
            <a:r>
              <a:rPr lang="zh-CN" altLang="zh-CN" sz="36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危机干预流程</a:t>
            </a:r>
            <a:r>
              <a:rPr lang="zh-CN" altLang="zh-CN" dirty="0" smtClean="0">
                <a:solidFill>
                  <a:srgbClr val="FF0000"/>
                </a:solidFill>
              </a:rPr>
              <a:t/>
            </a:r>
            <a:br>
              <a:rPr lang="zh-CN" altLang="zh-CN" dirty="0" smtClean="0">
                <a:solidFill>
                  <a:srgbClr val="FF0000"/>
                </a:solidFill>
              </a:rPr>
            </a:b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32098" name="Picture 2" descr="C:\Users\1\Desktop\微信图片_202103281609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8111" y="1405891"/>
            <a:ext cx="7082919" cy="4925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7280" y="918212"/>
            <a:ext cx="6019800" cy="487363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心理咨询保密原则</a:t>
            </a:r>
            <a:endParaRPr lang="zh-CN" altLang="en-US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遵循保密原则，未经当事人许可，不泄漏当事人秘密的信息，如果当事人的行为可能对自己和他人的生命造成伤害时，咨询师可以采取必要的紧急措施。 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810" y="137265"/>
            <a:ext cx="4926330" cy="672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">
  <a:themeElements>
    <a:clrScheme name="">
      <a:dk1>
        <a:srgbClr val="FFFFFF"/>
      </a:dk1>
      <a:lt1>
        <a:srgbClr val="000000"/>
      </a:lt1>
      <a:dk2>
        <a:srgbClr val="C0C0C0"/>
      </a:dk2>
      <a:lt2>
        <a:srgbClr val="003399"/>
      </a:lt2>
      <a:accent1>
        <a:srgbClr val="5E9CDA"/>
      </a:accent1>
      <a:accent2>
        <a:srgbClr val="93C052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FF9933"/>
      </a:hlink>
      <a:folHlink>
        <a:srgbClr val="855AD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</TotalTime>
  <Words>1330</Words>
  <Application>Microsoft Office PowerPoint</Application>
  <PresentationFormat>全屏显示(4:3)</PresentationFormat>
  <Paragraphs>158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1_</vt:lpstr>
      <vt:lpstr>幻灯片 1</vt:lpstr>
      <vt:lpstr>01</vt:lpstr>
      <vt:lpstr>幻灯片 3</vt:lpstr>
      <vt:lpstr>幻灯片 4</vt:lpstr>
      <vt:lpstr>幻灯片 5</vt:lpstr>
      <vt:lpstr>02</vt:lpstr>
      <vt:lpstr>一、危机干预流程 </vt:lpstr>
      <vt:lpstr>心理咨询保密原则</vt:lpstr>
      <vt:lpstr>幻灯片 9</vt:lpstr>
      <vt:lpstr>幻灯片 10</vt:lpstr>
      <vt:lpstr>幻灯片 11</vt:lpstr>
      <vt:lpstr>幻灯片 12</vt:lpstr>
      <vt:lpstr>五、分享咨询案例（一）</vt:lpstr>
      <vt:lpstr>咨询案例（一）</vt:lpstr>
      <vt:lpstr>幻灯片 15</vt:lpstr>
      <vt:lpstr>幻灯片 16</vt:lpstr>
      <vt:lpstr>幻灯片 17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李玉堂</dc:creator>
  <cp:lastModifiedBy>xgf</cp:lastModifiedBy>
  <cp:revision>158</cp:revision>
  <dcterms:created xsi:type="dcterms:W3CDTF">2017-11-18T03:02:00Z</dcterms:created>
  <dcterms:modified xsi:type="dcterms:W3CDTF">2021-03-28T10:24:09Z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